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0"/>
  </p:notesMasterIdLst>
  <p:sldIdLst>
    <p:sldId id="256" r:id="rId3"/>
    <p:sldId id="257" r:id="rId4"/>
    <p:sldId id="259" r:id="rId5"/>
    <p:sldId id="260" r:id="rId6"/>
    <p:sldId id="262" r:id="rId7"/>
    <p:sldId id="258" r:id="rId8"/>
    <p:sldId id="261" r:id="rId9"/>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44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EB988551-DE98-47A2-A8A4-DD799FAB82FD}" type="datetimeFigureOut">
              <a:rPr lang="en-US" smtClean="0"/>
              <a:t>1/9/2024</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A16DD75-1D3A-4072-A625-05D94E7C0705}" type="slidenum">
              <a:rPr lang="en-US" smtClean="0"/>
              <a:t>‹#›</a:t>
            </a:fld>
            <a:endParaRPr lang="en-US"/>
          </a:p>
        </p:txBody>
      </p:sp>
    </p:spTree>
    <p:extLst>
      <p:ext uri="{BB962C8B-B14F-4D97-AF65-F5344CB8AC3E}">
        <p14:creationId xmlns:p14="http://schemas.microsoft.com/office/powerpoint/2010/main" val="235087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DD4374-8A36-463B-87E9-C03031D4CB51}"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427789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358BCC-374B-4246-A2D7-A09AF4B66F10}"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292987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3E92CB-AFB3-4A96-9C03-2EFC0AEB96B5}"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29578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9686C7-A17D-479C-B725-0BB1E55BB1ED}"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3596471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588947-5218-4FB7-858E-6C2DBDA86677}"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32377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96022-069B-427C-828A-58B2E6685EF2}"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1346524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F907E6-DCD6-4E45-883D-1AAE64CE3F78}"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3131760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BA8E12-41EC-4CD8-B70A-CD898DB0876D}"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2297498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057357" y="1885451"/>
            <a:ext cx="10221492" cy="358462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30304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01335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4"/>
            <a:ext cx="5157787" cy="823912"/>
          </a:xfrm>
          <a:prstGeom prst="rect">
            <a:avLst/>
          </a:prstGeom>
        </p:spPr>
        <p:txBody>
          <a:bodyPr anchor="b"/>
          <a:lstStyle>
            <a:lvl1pPr marL="0" indent="0">
              <a:buNone/>
              <a:defRPr sz="1800" b="1"/>
            </a:lvl1pPr>
            <a:lvl2pPr marL="342910" indent="0">
              <a:buNone/>
              <a:defRPr sz="1500" b="1"/>
            </a:lvl2pPr>
            <a:lvl3pPr marL="685822" indent="0">
              <a:buNone/>
              <a:defRPr sz="1350" b="1"/>
            </a:lvl3pPr>
            <a:lvl4pPr marL="1028732" indent="0">
              <a:buNone/>
              <a:defRPr sz="1200" b="1"/>
            </a:lvl4pPr>
            <a:lvl5pPr marL="1371643" indent="0">
              <a:buNone/>
              <a:defRPr sz="1200" b="1"/>
            </a:lvl5pPr>
            <a:lvl6pPr marL="1714553" indent="0">
              <a:buNone/>
              <a:defRPr sz="1200" b="1"/>
            </a:lvl6pPr>
            <a:lvl7pPr marL="2057465" indent="0">
              <a:buNone/>
              <a:defRPr sz="1200" b="1"/>
            </a:lvl7pPr>
            <a:lvl8pPr marL="2400375" indent="0">
              <a:buNone/>
              <a:defRPr sz="1200" b="1"/>
            </a:lvl8pPr>
            <a:lvl9pPr marL="2743285"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4"/>
            <a:ext cx="5183188" cy="823912"/>
          </a:xfrm>
          <a:prstGeom prst="rect">
            <a:avLst/>
          </a:prstGeom>
        </p:spPr>
        <p:txBody>
          <a:bodyPr anchor="b"/>
          <a:lstStyle>
            <a:lvl1pPr marL="0" indent="0">
              <a:buNone/>
              <a:defRPr sz="1800" b="1"/>
            </a:lvl1pPr>
            <a:lvl2pPr marL="342910" indent="0">
              <a:buNone/>
              <a:defRPr sz="1500" b="1"/>
            </a:lvl2pPr>
            <a:lvl3pPr marL="685822" indent="0">
              <a:buNone/>
              <a:defRPr sz="1350" b="1"/>
            </a:lvl3pPr>
            <a:lvl4pPr marL="1028732" indent="0">
              <a:buNone/>
              <a:defRPr sz="1200" b="1"/>
            </a:lvl4pPr>
            <a:lvl5pPr marL="1371643" indent="0">
              <a:buNone/>
              <a:defRPr sz="1200" b="1"/>
            </a:lvl5pPr>
            <a:lvl6pPr marL="1714553" indent="0">
              <a:buNone/>
              <a:defRPr sz="1200" b="1"/>
            </a:lvl6pPr>
            <a:lvl7pPr marL="2057465" indent="0">
              <a:buNone/>
              <a:defRPr sz="1200" b="1"/>
            </a:lvl7pPr>
            <a:lvl8pPr marL="2400375" indent="0">
              <a:buNone/>
              <a:defRPr sz="1200" b="1"/>
            </a:lvl8pPr>
            <a:lvl9pPr marL="2743285"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239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F2AC77-1CF8-4C4A-90A5-1782FCA7DAE9}"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19293108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40421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6408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4"/>
            <a:ext cx="10363200" cy="796967"/>
          </a:xfrm>
          <a:prstGeom prst="rect">
            <a:avLst/>
          </a:prstGeom>
        </p:spPr>
        <p:txBody>
          <a:bodyPr lIns="0" tIns="0" rIns="0" bIns="0" anchor="t" anchorCtr="0">
            <a:normAutofit/>
          </a:bodyPr>
          <a:lstStyle>
            <a:lvl1pPr algn="l">
              <a:defRPr sz="3300" baseline="0"/>
            </a:lvl1pPr>
          </a:lstStyle>
          <a:p>
            <a:r>
              <a:rPr lang="en-US" dirty="0"/>
              <a:t>Click to edit Master title style</a:t>
            </a:r>
          </a:p>
        </p:txBody>
      </p:sp>
    </p:spTree>
    <p:extLst>
      <p:ext uri="{BB962C8B-B14F-4D97-AF65-F5344CB8AC3E}">
        <p14:creationId xmlns:p14="http://schemas.microsoft.com/office/powerpoint/2010/main" val="6416567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73514A91-4DA5-4D4F-93D5-69795B5A3951}"/>
              </a:ext>
            </a:extLst>
          </p:cNvPr>
          <p:cNvSpPr>
            <a:spLocks noGrp="1"/>
          </p:cNvSpPr>
          <p:nvPr>
            <p:ph type="pic" sz="quarter" idx="11"/>
          </p:nvPr>
        </p:nvSpPr>
        <p:spPr>
          <a:xfrm>
            <a:off x="0" y="3568699"/>
            <a:ext cx="12192000" cy="3289301"/>
          </a:xfrm>
          <a:custGeom>
            <a:avLst/>
            <a:gdLst>
              <a:gd name="connsiteX0" fmla="*/ 0 w 4203290"/>
              <a:gd name="connsiteY0" fmla="*/ 0 h 6858000"/>
              <a:gd name="connsiteX1" fmla="*/ 4203290 w 4203290"/>
              <a:gd name="connsiteY1" fmla="*/ 0 h 6858000"/>
              <a:gd name="connsiteX2" fmla="*/ 4203290 w 4203290"/>
              <a:gd name="connsiteY2" fmla="*/ 6858000 h 6858000"/>
              <a:gd name="connsiteX3" fmla="*/ 0 w 420329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03290" h="6858000">
                <a:moveTo>
                  <a:pt x="0" y="0"/>
                </a:moveTo>
                <a:lnTo>
                  <a:pt x="4203290" y="0"/>
                </a:lnTo>
                <a:lnTo>
                  <a:pt x="4203290" y="6858000"/>
                </a:lnTo>
                <a:lnTo>
                  <a:pt x="0" y="6858000"/>
                </a:lnTo>
                <a:close/>
              </a:path>
            </a:pathLst>
          </a:custGeom>
          <a:solidFill>
            <a:schemeClr val="bg1">
              <a:lumMod val="95000"/>
              <a:alpha val="40000"/>
            </a:schemeClr>
          </a:solidFill>
        </p:spPr>
        <p:txBody>
          <a:bodyPr wrap="square">
            <a:noAutofit/>
          </a:bodyPr>
          <a:lstStyle>
            <a:lvl1pPr marL="0" indent="0" algn="ctr">
              <a:buNone/>
              <a:defRPr sz="1400">
                <a:solidFill>
                  <a:schemeClr val="tx1">
                    <a:lumMod val="65000"/>
                    <a:lumOff val="35000"/>
                  </a:schemeClr>
                </a:solidFill>
              </a:defRPr>
            </a:lvl1pPr>
          </a:lstStyle>
          <a:p>
            <a:endParaRPr lang="id-ID" dirty="0"/>
          </a:p>
        </p:txBody>
      </p:sp>
    </p:spTree>
    <p:extLst>
      <p:ext uri="{BB962C8B-B14F-4D97-AF65-F5344CB8AC3E}">
        <p14:creationId xmlns:p14="http://schemas.microsoft.com/office/powerpoint/2010/main" val="4900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4925A2-D5B0-4D28-8F5B-6F65E85DF327}" type="datetime1">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427670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F21488-3610-47F2-9BFA-905203EBB2AA}" type="datetime1">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3544221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1FE498-320E-42DA-A4EF-7B3A12FB84B2}" type="datetime1">
              <a:rPr lang="en-US" smtClean="0"/>
              <a:t>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269209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E2A45C-5B0C-44E1-B0D7-DCB28632AB6F}" type="datetime1">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3544837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1F3260-462A-44FA-985C-97EE4704D054}" type="datetime1">
              <a:rPr lang="en-US" smtClean="0"/>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25193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58EBCB-B63D-4248-85F4-EBE9CF0B3220}" type="datetime1">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90858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289982A-7300-48DC-B91C-3A0773CB3F0E}" type="datetime1">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BE233C-100E-453E-92E2-BFE7C845B3C7}" type="slidenum">
              <a:rPr lang="en-US" smtClean="0"/>
              <a:t>‹#›</a:t>
            </a:fld>
            <a:endParaRPr lang="en-US"/>
          </a:p>
        </p:txBody>
      </p:sp>
    </p:spTree>
    <p:extLst>
      <p:ext uri="{BB962C8B-B14F-4D97-AF65-F5344CB8AC3E}">
        <p14:creationId xmlns:p14="http://schemas.microsoft.com/office/powerpoint/2010/main" val="1497108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D28EC2-F9A5-4B79-9F06-8DF9B469D23F}" type="datetime1">
              <a:rPr lang="en-US" smtClean="0"/>
              <a:t>1/9/2024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BE233C-100E-453E-92E2-BFE7C845B3C7}" type="slidenum">
              <a:rPr lang="en-US" smtClean="0"/>
              <a:t>‹#›</a:t>
            </a:fld>
            <a:endParaRPr lang="en-US"/>
          </a:p>
        </p:txBody>
      </p:sp>
    </p:spTree>
    <p:extLst>
      <p:ext uri="{BB962C8B-B14F-4D97-AF65-F5344CB8AC3E}">
        <p14:creationId xmlns:p14="http://schemas.microsoft.com/office/powerpoint/2010/main" val="161854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7358" y="952917"/>
            <a:ext cx="10566751" cy="932534"/>
          </a:xfrm>
          <a:prstGeom prst="rect">
            <a:avLst/>
          </a:prstGeom>
        </p:spPr>
        <p:txBody>
          <a:bodyPr vert="horz" lIns="91440" tIns="45720" rIns="91440" bIns="45720" rtlCol="0" anchor="ctr">
            <a:normAutofit/>
          </a:bodyPr>
          <a:lstStyle/>
          <a:p>
            <a:r>
              <a:rPr lang="en-US" dirty="0"/>
              <a:t>Click to edit Master title style</a:t>
            </a:r>
          </a:p>
        </p:txBody>
      </p:sp>
      <p:sp>
        <p:nvSpPr>
          <p:cNvPr id="4" name="Text Placeholder 3"/>
          <p:cNvSpPr>
            <a:spLocks noGrp="1"/>
          </p:cNvSpPr>
          <p:nvPr>
            <p:ph type="body" idx="1"/>
          </p:nvPr>
        </p:nvSpPr>
        <p:spPr>
          <a:xfrm>
            <a:off x="1057357" y="1885450"/>
            <a:ext cx="10296443" cy="42909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6391239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Lst>
  <p:hf hdr="0" ftr="0" dt="0"/>
  <p:txStyles>
    <p:titleStyle>
      <a:lvl1pPr algn="l" defTabSz="685822"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0" indent="0" algn="l" defTabSz="685822" rtl="0" eaLnBrk="1" latinLnBrk="0" hangingPunct="1">
        <a:lnSpc>
          <a:spcPct val="90000"/>
        </a:lnSpc>
        <a:spcBef>
          <a:spcPts val="750"/>
        </a:spcBef>
        <a:buFontTx/>
        <a:buNone/>
        <a:defRPr sz="2100" kern="1200" baseline="0">
          <a:solidFill>
            <a:schemeClr val="tx2"/>
          </a:solidFill>
          <a:latin typeface="+mn-lt"/>
          <a:ea typeface="+mn-ea"/>
          <a:cs typeface="+mn-cs"/>
        </a:defRPr>
      </a:lvl1pPr>
      <a:lvl2pPr marL="514366" indent="-171456" algn="l" defTabSz="685822" rtl="0" eaLnBrk="1" latinLnBrk="0" hangingPunct="1">
        <a:lnSpc>
          <a:spcPct val="90000"/>
        </a:lnSpc>
        <a:spcBef>
          <a:spcPts val="375"/>
        </a:spcBef>
        <a:buFont typeface="Arial"/>
        <a:buChar char="•"/>
        <a:defRPr sz="1800" kern="1200" baseline="0">
          <a:solidFill>
            <a:schemeClr val="tx2"/>
          </a:solidFill>
          <a:latin typeface="+mn-lt"/>
          <a:ea typeface="+mn-ea"/>
          <a:cs typeface="+mn-cs"/>
        </a:defRPr>
      </a:lvl2pPr>
      <a:lvl3pPr marL="857277" indent="-171456" algn="l" defTabSz="685822" rtl="0" eaLnBrk="1" latinLnBrk="0" hangingPunct="1">
        <a:lnSpc>
          <a:spcPct val="90000"/>
        </a:lnSpc>
        <a:spcBef>
          <a:spcPts val="375"/>
        </a:spcBef>
        <a:buFont typeface="Arial"/>
        <a:buChar char="•"/>
        <a:defRPr sz="1500" kern="1200" baseline="0">
          <a:solidFill>
            <a:schemeClr val="tx2"/>
          </a:solidFill>
          <a:latin typeface="+mn-lt"/>
          <a:ea typeface="+mn-ea"/>
          <a:cs typeface="+mn-cs"/>
        </a:defRPr>
      </a:lvl3pPr>
      <a:lvl4pPr marL="1200188" indent="-171456" algn="l" defTabSz="685822" rtl="0" eaLnBrk="1" latinLnBrk="0" hangingPunct="1">
        <a:lnSpc>
          <a:spcPct val="90000"/>
        </a:lnSpc>
        <a:spcBef>
          <a:spcPts val="375"/>
        </a:spcBef>
        <a:buFont typeface="Arial"/>
        <a:buChar char="•"/>
        <a:defRPr sz="1350" kern="1200" baseline="0">
          <a:solidFill>
            <a:schemeClr val="tx2"/>
          </a:solidFill>
          <a:latin typeface="+mn-lt"/>
          <a:ea typeface="+mn-ea"/>
          <a:cs typeface="+mn-cs"/>
        </a:defRPr>
      </a:lvl4pPr>
      <a:lvl5pPr marL="1543098" indent="-171456" algn="l" defTabSz="685822" rtl="0" eaLnBrk="1" latinLnBrk="0" hangingPunct="1">
        <a:lnSpc>
          <a:spcPct val="90000"/>
        </a:lnSpc>
        <a:spcBef>
          <a:spcPts val="375"/>
        </a:spcBef>
        <a:buFont typeface="Arial"/>
        <a:buChar char="•"/>
        <a:defRPr sz="1350" kern="1200" baseline="0">
          <a:solidFill>
            <a:schemeClr val="tx2"/>
          </a:solidFill>
          <a:latin typeface="+mn-lt"/>
          <a:ea typeface="+mn-ea"/>
          <a:cs typeface="+mn-cs"/>
        </a:defRPr>
      </a:lvl5pPr>
      <a:lvl6pPr marL="1886009" indent="-171456" algn="l" defTabSz="685822"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919" indent="-171456" algn="l" defTabSz="685822"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831" indent="-171456" algn="l" defTabSz="685822"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741" indent="-171456" algn="l" defTabSz="685822"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22" rtl="0" eaLnBrk="1" latinLnBrk="0" hangingPunct="1">
        <a:defRPr sz="1350" kern="1200">
          <a:solidFill>
            <a:schemeClr val="tx1"/>
          </a:solidFill>
          <a:latin typeface="+mn-lt"/>
          <a:ea typeface="+mn-ea"/>
          <a:cs typeface="+mn-cs"/>
        </a:defRPr>
      </a:lvl1pPr>
      <a:lvl2pPr marL="342910" algn="l" defTabSz="685822" rtl="0" eaLnBrk="1" latinLnBrk="0" hangingPunct="1">
        <a:defRPr sz="1350" kern="1200">
          <a:solidFill>
            <a:schemeClr val="tx1"/>
          </a:solidFill>
          <a:latin typeface="+mn-lt"/>
          <a:ea typeface="+mn-ea"/>
          <a:cs typeface="+mn-cs"/>
        </a:defRPr>
      </a:lvl2pPr>
      <a:lvl3pPr marL="685822" algn="l" defTabSz="685822" rtl="0" eaLnBrk="1" latinLnBrk="0" hangingPunct="1">
        <a:defRPr sz="1350" kern="1200">
          <a:solidFill>
            <a:schemeClr val="tx1"/>
          </a:solidFill>
          <a:latin typeface="+mn-lt"/>
          <a:ea typeface="+mn-ea"/>
          <a:cs typeface="+mn-cs"/>
        </a:defRPr>
      </a:lvl3pPr>
      <a:lvl4pPr marL="1028732" algn="l" defTabSz="685822" rtl="0" eaLnBrk="1" latinLnBrk="0" hangingPunct="1">
        <a:defRPr sz="1350" kern="1200">
          <a:solidFill>
            <a:schemeClr val="tx1"/>
          </a:solidFill>
          <a:latin typeface="+mn-lt"/>
          <a:ea typeface="+mn-ea"/>
          <a:cs typeface="+mn-cs"/>
        </a:defRPr>
      </a:lvl4pPr>
      <a:lvl5pPr marL="1371643" algn="l" defTabSz="685822" rtl="0" eaLnBrk="1" latinLnBrk="0" hangingPunct="1">
        <a:defRPr sz="1350" kern="1200">
          <a:solidFill>
            <a:schemeClr val="tx1"/>
          </a:solidFill>
          <a:latin typeface="+mn-lt"/>
          <a:ea typeface="+mn-ea"/>
          <a:cs typeface="+mn-cs"/>
        </a:defRPr>
      </a:lvl5pPr>
      <a:lvl6pPr marL="1714553" algn="l" defTabSz="685822" rtl="0" eaLnBrk="1" latinLnBrk="0" hangingPunct="1">
        <a:defRPr sz="1350" kern="1200">
          <a:solidFill>
            <a:schemeClr val="tx1"/>
          </a:solidFill>
          <a:latin typeface="+mn-lt"/>
          <a:ea typeface="+mn-ea"/>
          <a:cs typeface="+mn-cs"/>
        </a:defRPr>
      </a:lvl6pPr>
      <a:lvl7pPr marL="2057465" algn="l" defTabSz="685822" rtl="0" eaLnBrk="1" latinLnBrk="0" hangingPunct="1">
        <a:defRPr sz="1350" kern="1200">
          <a:solidFill>
            <a:schemeClr val="tx1"/>
          </a:solidFill>
          <a:latin typeface="+mn-lt"/>
          <a:ea typeface="+mn-ea"/>
          <a:cs typeface="+mn-cs"/>
        </a:defRPr>
      </a:lvl7pPr>
      <a:lvl8pPr marL="2400375" algn="l" defTabSz="685822" rtl="0" eaLnBrk="1" latinLnBrk="0" hangingPunct="1">
        <a:defRPr sz="1350" kern="1200">
          <a:solidFill>
            <a:schemeClr val="tx1"/>
          </a:solidFill>
          <a:latin typeface="+mn-lt"/>
          <a:ea typeface="+mn-ea"/>
          <a:cs typeface="+mn-cs"/>
        </a:defRPr>
      </a:lvl8pPr>
      <a:lvl9pPr marL="2743285" algn="l" defTabSz="685822"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 y="397934"/>
            <a:ext cx="10464799" cy="1320800"/>
          </a:xfrm>
        </p:spPr>
        <p:txBody>
          <a:bodyPr/>
          <a:lstStyle/>
          <a:p>
            <a:pPr algn="ctr"/>
            <a:r>
              <a:rPr lang="en-US" b="1" u="sng" dirty="0" smtClean="0">
                <a:solidFill>
                  <a:srgbClr val="FF0000"/>
                </a:solidFill>
              </a:rPr>
              <a:t>Access</a:t>
            </a:r>
            <a:r>
              <a:rPr lang="en-US" dirty="0" smtClean="0">
                <a:solidFill>
                  <a:srgbClr val="FF0000"/>
                </a:solidFill>
              </a:rPr>
              <a:t> to Charitable (&amp;Nutritional) Public Food Services</a:t>
            </a:r>
            <a:endParaRPr lang="en-US" dirty="0">
              <a:solidFill>
                <a:srgbClr val="FF0000"/>
              </a:solidFill>
            </a:endParaRPr>
          </a:p>
        </p:txBody>
      </p:sp>
      <p:sp>
        <p:nvSpPr>
          <p:cNvPr id="5" name="Content Placeholder 4"/>
          <p:cNvSpPr>
            <a:spLocks noGrp="1"/>
          </p:cNvSpPr>
          <p:nvPr>
            <p:ph idx="1"/>
          </p:nvPr>
        </p:nvSpPr>
        <p:spPr/>
        <p:txBody>
          <a:bodyPr>
            <a:normAutofit fontScale="92500" lnSpcReduction="20000"/>
          </a:bodyPr>
          <a:lstStyle/>
          <a:p>
            <a:r>
              <a:rPr lang="en-US" sz="2800" dirty="0" smtClean="0"/>
              <a:t>Awareness</a:t>
            </a:r>
          </a:p>
          <a:p>
            <a:r>
              <a:rPr lang="en-US" sz="2800" dirty="0" smtClean="0"/>
              <a:t>Availability</a:t>
            </a:r>
          </a:p>
          <a:p>
            <a:r>
              <a:rPr lang="en-US" sz="2800" dirty="0" smtClean="0"/>
              <a:t>Navigation</a:t>
            </a:r>
          </a:p>
          <a:p>
            <a:r>
              <a:rPr lang="en-US" sz="2800" dirty="0"/>
              <a:t>Distance</a:t>
            </a:r>
          </a:p>
          <a:p>
            <a:r>
              <a:rPr lang="en-US" sz="2800" dirty="0" smtClean="0"/>
              <a:t>Transportation</a:t>
            </a:r>
          </a:p>
          <a:p>
            <a:endParaRPr lang="en-US" sz="2800" dirty="0"/>
          </a:p>
          <a:p>
            <a:pPr marL="0" indent="0">
              <a:buNone/>
            </a:pPr>
            <a:r>
              <a:rPr lang="en-US" sz="2800" dirty="0" smtClean="0"/>
              <a:t>Many of the points made in this presentation were gleamed from interviews with Charitable Food Stakeholders with in 7 Counties(7Cs)</a:t>
            </a:r>
          </a:p>
          <a:p>
            <a:pPr marL="0" indent="0">
              <a:buNone/>
            </a:pPr>
            <a:endParaRPr lang="en-US" dirty="0" smtClean="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1328" y="5849110"/>
            <a:ext cx="2633477" cy="1008890"/>
          </a:xfrm>
          <a:prstGeom prst="rect">
            <a:avLst/>
          </a:prstGeom>
        </p:spPr>
      </p:pic>
      <p:sp>
        <p:nvSpPr>
          <p:cNvPr id="2" name="Slide Number Placeholder 1"/>
          <p:cNvSpPr>
            <a:spLocks noGrp="1"/>
          </p:cNvSpPr>
          <p:nvPr>
            <p:ph type="sldNum" sz="quarter" idx="12"/>
          </p:nvPr>
        </p:nvSpPr>
        <p:spPr/>
        <p:txBody>
          <a:bodyPr/>
          <a:lstStyle/>
          <a:p>
            <a:fld id="{ABBE233C-100E-453E-92E2-BFE7C845B3C7}" type="slidenum">
              <a:rPr lang="en-US" smtClean="0"/>
              <a:t>1</a:t>
            </a:fld>
            <a:endParaRPr lang="en-US"/>
          </a:p>
        </p:txBody>
      </p:sp>
    </p:spTree>
    <p:extLst>
      <p:ext uri="{BB962C8B-B14F-4D97-AF65-F5344CB8AC3E}">
        <p14:creationId xmlns:p14="http://schemas.microsoft.com/office/powerpoint/2010/main" val="677281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rPr>
              <a:t>Awareness</a:t>
            </a:r>
            <a:r>
              <a:rPr lang="en-US" b="1" dirty="0" smtClean="0">
                <a:solidFill>
                  <a:srgbClr val="FF0000"/>
                </a:solidFill>
              </a:rPr>
              <a:t> of Charitable &amp; Public Food Resources</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2000" dirty="0" smtClean="0"/>
              <a:t>A greater </a:t>
            </a:r>
            <a:r>
              <a:rPr lang="en-US" sz="2000" i="1" dirty="0" smtClean="0"/>
              <a:t>awareness </a:t>
            </a:r>
            <a:r>
              <a:rPr lang="en-US" sz="2000" dirty="0" smtClean="0"/>
              <a:t>of resources (list of food pantries, links to SNAP application, etc.). </a:t>
            </a:r>
          </a:p>
          <a:p>
            <a:endParaRPr lang="en-US" sz="2000" dirty="0"/>
          </a:p>
          <a:p>
            <a:r>
              <a:rPr lang="en-US" sz="2000" dirty="0" smtClean="0"/>
              <a:t>Who can be responsible for this? </a:t>
            </a:r>
          </a:p>
          <a:p>
            <a:endParaRPr lang="en-US" sz="2000" dirty="0"/>
          </a:p>
          <a:p>
            <a:r>
              <a:rPr lang="en-US" sz="2000" dirty="0" smtClean="0"/>
              <a:t>Who can assist people complete SNAP/WIC application? </a:t>
            </a:r>
          </a:p>
          <a:p>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1328" y="5849110"/>
            <a:ext cx="2633477" cy="1008890"/>
          </a:xfrm>
          <a:prstGeom prst="rect">
            <a:avLst/>
          </a:prstGeom>
        </p:spPr>
      </p:pic>
      <p:sp>
        <p:nvSpPr>
          <p:cNvPr id="4" name="Slide Number Placeholder 3"/>
          <p:cNvSpPr>
            <a:spLocks noGrp="1"/>
          </p:cNvSpPr>
          <p:nvPr>
            <p:ph type="sldNum" sz="quarter" idx="12"/>
          </p:nvPr>
        </p:nvSpPr>
        <p:spPr/>
        <p:txBody>
          <a:bodyPr/>
          <a:lstStyle/>
          <a:p>
            <a:fld id="{ABBE233C-100E-453E-92E2-BFE7C845B3C7}" type="slidenum">
              <a:rPr lang="en-US" smtClean="0"/>
              <a:t>2</a:t>
            </a:fld>
            <a:endParaRPr lang="en-US"/>
          </a:p>
        </p:txBody>
      </p:sp>
    </p:spTree>
    <p:extLst>
      <p:ext uri="{BB962C8B-B14F-4D97-AF65-F5344CB8AC3E}">
        <p14:creationId xmlns:p14="http://schemas.microsoft.com/office/powerpoint/2010/main" val="3404347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8867"/>
          </a:xfrm>
        </p:spPr>
        <p:txBody>
          <a:bodyPr>
            <a:normAutofit fontScale="90000"/>
          </a:bodyPr>
          <a:lstStyle/>
          <a:p>
            <a:pPr algn="ctr"/>
            <a:r>
              <a:rPr lang="en-US" b="1" u="sng" dirty="0" smtClean="0">
                <a:solidFill>
                  <a:srgbClr val="FF0000"/>
                </a:solidFill>
              </a:rPr>
              <a:t>Availability</a:t>
            </a:r>
            <a:r>
              <a:rPr lang="en-US" b="1" dirty="0" smtClean="0">
                <a:solidFill>
                  <a:srgbClr val="FF0000"/>
                </a:solidFill>
              </a:rPr>
              <a:t> of Fruits</a:t>
            </a:r>
            <a:r>
              <a:rPr lang="en-US" b="1" dirty="0">
                <a:solidFill>
                  <a:srgbClr val="FF0000"/>
                </a:solidFill>
              </a:rPr>
              <a:t>, Vegetables and Proteins</a:t>
            </a:r>
            <a:r>
              <a:rPr lang="en-US" b="1" dirty="0"/>
              <a:t/>
            </a:r>
            <a:br>
              <a:rPr lang="en-US" b="1" dirty="0"/>
            </a:br>
            <a:endParaRPr lang="en-US" b="1" dirty="0">
              <a:solidFill>
                <a:srgbClr val="FF0000"/>
              </a:solidFill>
            </a:endParaRPr>
          </a:p>
        </p:txBody>
      </p:sp>
      <p:sp>
        <p:nvSpPr>
          <p:cNvPr id="3" name="Content Placeholder 2"/>
          <p:cNvSpPr>
            <a:spLocks noGrp="1"/>
          </p:cNvSpPr>
          <p:nvPr>
            <p:ph idx="1"/>
          </p:nvPr>
        </p:nvSpPr>
        <p:spPr>
          <a:xfrm>
            <a:off x="533401" y="1278467"/>
            <a:ext cx="8856132" cy="5579533"/>
          </a:xfrm>
        </p:spPr>
        <p:txBody>
          <a:bodyPr>
            <a:noAutofit/>
          </a:bodyPr>
          <a:lstStyle/>
          <a:p>
            <a:endParaRPr lang="en-US" sz="2000" dirty="0"/>
          </a:p>
          <a:p>
            <a:pPr lvl="1"/>
            <a:r>
              <a:rPr lang="en-US" sz="2000" dirty="0" smtClean="0"/>
              <a:t>Sustain Food Hubs and increase F/V and protein to Food Pantries,</a:t>
            </a:r>
          </a:p>
          <a:p>
            <a:pPr marL="457200" lvl="1" indent="0">
              <a:buNone/>
            </a:pPr>
            <a:endParaRPr lang="en-US" sz="2000" dirty="0"/>
          </a:p>
          <a:p>
            <a:pPr lvl="1"/>
            <a:r>
              <a:rPr lang="en-US" sz="2000" dirty="0" smtClean="0"/>
              <a:t>Increase Pantry Hours beyond </a:t>
            </a:r>
            <a:r>
              <a:rPr lang="en-US" sz="2000" dirty="0"/>
              <a:t>4 hours a </a:t>
            </a:r>
            <a:r>
              <a:rPr lang="en-US" sz="2000" dirty="0" smtClean="0"/>
              <a:t>month,  </a:t>
            </a:r>
          </a:p>
          <a:p>
            <a:pPr marL="457200" lvl="1" indent="0">
              <a:buNone/>
            </a:pPr>
            <a:endParaRPr lang="en-US" sz="2000" dirty="0"/>
          </a:p>
          <a:p>
            <a:pPr lvl="1"/>
            <a:r>
              <a:rPr lang="en-US" sz="2000" dirty="0" smtClean="0"/>
              <a:t>Build refrigerator capacity for Pantries,</a:t>
            </a:r>
          </a:p>
          <a:p>
            <a:pPr marL="457200" lvl="1" indent="0">
              <a:buNone/>
            </a:pPr>
            <a:endParaRPr lang="en-US" sz="2000" dirty="0" smtClean="0"/>
          </a:p>
          <a:p>
            <a:pPr lvl="1"/>
            <a:r>
              <a:rPr lang="en-US" sz="2000" dirty="0" smtClean="0"/>
              <a:t>Expand Prescription Produce Programs, </a:t>
            </a:r>
          </a:p>
          <a:p>
            <a:pPr lvl="1"/>
            <a:endParaRPr lang="en-US" sz="2000" dirty="0"/>
          </a:p>
          <a:p>
            <a:pPr lvl="1"/>
            <a:r>
              <a:rPr lang="en-US" sz="2000" dirty="0" smtClean="0"/>
              <a:t>Increase Financial Support for Pantries – e.g. funding for salaries, admin support. </a:t>
            </a:r>
          </a:p>
          <a:p>
            <a:pPr lvl="1"/>
            <a:r>
              <a:rPr lang="en-US" sz="2000" dirty="0" smtClean="0"/>
              <a:t>Increase Pantry Capacity to assist in completing SNAP/</a:t>
            </a:r>
            <a:br>
              <a:rPr lang="en-US" sz="2000" dirty="0" smtClean="0"/>
            </a:br>
            <a:r>
              <a:rPr lang="en-US" sz="2000" dirty="0" smtClean="0"/>
              <a:t>WIC application and supplies of Personal Hygiene products and liquid nutritional supplements.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1328" y="5849110"/>
            <a:ext cx="2633477" cy="1008890"/>
          </a:xfrm>
          <a:prstGeom prst="rect">
            <a:avLst/>
          </a:prstGeom>
        </p:spPr>
      </p:pic>
      <p:sp>
        <p:nvSpPr>
          <p:cNvPr id="5" name="Slide Number Placeholder 4"/>
          <p:cNvSpPr>
            <a:spLocks noGrp="1"/>
          </p:cNvSpPr>
          <p:nvPr>
            <p:ph type="sldNum" sz="quarter" idx="12"/>
          </p:nvPr>
        </p:nvSpPr>
        <p:spPr/>
        <p:txBody>
          <a:bodyPr/>
          <a:lstStyle/>
          <a:p>
            <a:fld id="{ABBE233C-100E-453E-92E2-BFE7C845B3C7}" type="slidenum">
              <a:rPr lang="en-US" smtClean="0"/>
              <a:t>3</a:t>
            </a:fld>
            <a:endParaRPr lang="en-US"/>
          </a:p>
        </p:txBody>
      </p:sp>
    </p:spTree>
    <p:extLst>
      <p:ext uri="{BB962C8B-B14F-4D97-AF65-F5344CB8AC3E}">
        <p14:creationId xmlns:p14="http://schemas.microsoft.com/office/powerpoint/2010/main" val="123511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FF0000"/>
                </a:solidFill>
              </a:rPr>
              <a:t>Navigation</a:t>
            </a:r>
            <a:r>
              <a:rPr lang="en-US" b="1" dirty="0" smtClean="0">
                <a:solidFill>
                  <a:srgbClr val="FF0000"/>
                </a:solidFill>
              </a:rPr>
              <a:t> of Resources</a:t>
            </a:r>
            <a:endParaRPr lang="en-US" b="1" dirty="0">
              <a:solidFill>
                <a:srgbClr val="FF0000"/>
              </a:solidFill>
            </a:endParaRPr>
          </a:p>
        </p:txBody>
      </p:sp>
      <p:sp>
        <p:nvSpPr>
          <p:cNvPr id="3" name="Content Placeholder 2"/>
          <p:cNvSpPr>
            <a:spLocks noGrp="1"/>
          </p:cNvSpPr>
          <p:nvPr>
            <p:ph idx="1"/>
          </p:nvPr>
        </p:nvSpPr>
        <p:spPr>
          <a:xfrm>
            <a:off x="592668" y="1576389"/>
            <a:ext cx="8596668" cy="4528078"/>
          </a:xfrm>
        </p:spPr>
        <p:txBody>
          <a:bodyPr>
            <a:normAutofit/>
          </a:bodyPr>
          <a:lstStyle/>
          <a:p>
            <a:pPr lvl="0"/>
            <a:r>
              <a:rPr lang="en-US" sz="2000" b="1" dirty="0"/>
              <a:t>Navigating the array of charitable food distribution sites is incredibly </a:t>
            </a:r>
            <a:r>
              <a:rPr lang="en-US" sz="2000" b="1" dirty="0" smtClean="0"/>
              <a:t>challenging</a:t>
            </a:r>
          </a:p>
          <a:p>
            <a:pPr marL="0" lvl="0" indent="0">
              <a:buNone/>
            </a:pPr>
            <a:endParaRPr lang="en-US" sz="2000" dirty="0"/>
          </a:p>
          <a:p>
            <a:pPr lvl="1"/>
            <a:r>
              <a:rPr lang="en-US" sz="2000" dirty="0"/>
              <a:t>Folks feel overwhelmed navigating different eligibilities, restrictions, hours, required paperwork, frequency of visits, etc. of food pantries </a:t>
            </a:r>
          </a:p>
          <a:p>
            <a:pPr lvl="1"/>
            <a:r>
              <a:rPr lang="en-US" sz="2000" dirty="0"/>
              <a:t>There is a lack of coordinated/streamlined effort. Lots of work happening in siloes. Makes it unsustainable and furthermore a mess for folks in need to navigate</a:t>
            </a:r>
          </a:p>
          <a:p>
            <a:pPr lvl="1"/>
            <a:r>
              <a:rPr lang="en-US" sz="2000" dirty="0"/>
              <a:t>Many food pantries are operating at a very grassroots, local scale, and are therefore not included in Food Bank of Central and Eastern NC and other largescale databases (NC211, etc.)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1328" y="5849110"/>
            <a:ext cx="2633477" cy="1008890"/>
          </a:xfrm>
          <a:prstGeom prst="rect">
            <a:avLst/>
          </a:prstGeom>
        </p:spPr>
      </p:pic>
      <p:sp>
        <p:nvSpPr>
          <p:cNvPr id="5" name="Slide Number Placeholder 4"/>
          <p:cNvSpPr>
            <a:spLocks noGrp="1"/>
          </p:cNvSpPr>
          <p:nvPr>
            <p:ph type="sldNum" sz="quarter" idx="12"/>
          </p:nvPr>
        </p:nvSpPr>
        <p:spPr/>
        <p:txBody>
          <a:bodyPr/>
          <a:lstStyle/>
          <a:p>
            <a:fld id="{ABBE233C-100E-453E-92E2-BFE7C845B3C7}" type="slidenum">
              <a:rPr lang="en-US" smtClean="0"/>
              <a:t>4</a:t>
            </a:fld>
            <a:endParaRPr lang="en-US"/>
          </a:p>
        </p:txBody>
      </p:sp>
    </p:spTree>
    <p:extLst>
      <p:ext uri="{BB962C8B-B14F-4D97-AF65-F5344CB8AC3E}">
        <p14:creationId xmlns:p14="http://schemas.microsoft.com/office/powerpoint/2010/main" val="3319530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934" y="106231"/>
            <a:ext cx="8596668" cy="1392369"/>
          </a:xfrm>
        </p:spPr>
        <p:txBody>
          <a:bodyPr/>
          <a:lstStyle/>
          <a:p>
            <a:pPr algn="ctr"/>
            <a:r>
              <a:rPr lang="en-US" b="1" u="sng" dirty="0" smtClean="0">
                <a:solidFill>
                  <a:srgbClr val="FF0000"/>
                </a:solidFill>
              </a:rPr>
              <a:t>Navigation</a:t>
            </a:r>
            <a:r>
              <a:rPr lang="en-US" b="1" dirty="0" smtClean="0">
                <a:solidFill>
                  <a:srgbClr val="FF0000"/>
                </a:solidFill>
              </a:rPr>
              <a:t> - MAP</a:t>
            </a:r>
            <a:endParaRPr lang="en-US" b="1" dirty="0">
              <a:solidFill>
                <a:srgbClr val="FF0000"/>
              </a:solidFill>
            </a:endParaRPr>
          </a:p>
        </p:txBody>
      </p:sp>
      <p:sp>
        <p:nvSpPr>
          <p:cNvPr id="3" name="Content Placeholder 2"/>
          <p:cNvSpPr>
            <a:spLocks noGrp="1"/>
          </p:cNvSpPr>
          <p:nvPr>
            <p:ph idx="1"/>
          </p:nvPr>
        </p:nvSpPr>
        <p:spPr>
          <a:xfrm>
            <a:off x="1" y="1498600"/>
            <a:ext cx="10659532" cy="5012267"/>
          </a:xfrm>
        </p:spPr>
        <p:txBody>
          <a:bodyPr>
            <a:noAutofit/>
          </a:bodyPr>
          <a:lstStyle/>
          <a:p>
            <a:pPr marL="914400" lvl="2" indent="0">
              <a:buNone/>
            </a:pPr>
            <a:r>
              <a:rPr lang="en-US" sz="2000" dirty="0"/>
              <a:t>There is need for greater coordination and streamlining of charitable food distribution efforts. Whether this means the state stepping in to support and oversee the network of all food distribution sites, or NC Cooperative Extension offices (for example) working together to maintain a comprehensive and updated database of </a:t>
            </a:r>
            <a:r>
              <a:rPr lang="en-US" sz="2000" dirty="0" smtClean="0"/>
              <a:t>sites.</a:t>
            </a:r>
          </a:p>
          <a:p>
            <a:pPr marL="914400" lvl="2" indent="0">
              <a:buNone/>
            </a:pPr>
            <a:r>
              <a:rPr lang="en-US" sz="2000" dirty="0" smtClean="0"/>
              <a:t>A </a:t>
            </a:r>
            <a:r>
              <a:rPr lang="en-US" sz="2000" dirty="0"/>
              <a:t>more comprehensive list and map will also help to identify service area deserts; as well as whether sites offering home delivery are sufficiently supporting areas with high transportation </a:t>
            </a:r>
            <a:r>
              <a:rPr lang="en-US" sz="2000" dirty="0" smtClean="0"/>
              <a:t>barriers. </a:t>
            </a:r>
          </a:p>
          <a:p>
            <a:pPr marL="914400" lvl="2" indent="0">
              <a:buNone/>
            </a:pPr>
            <a:r>
              <a:rPr lang="en-US" sz="2000" dirty="0" smtClean="0"/>
              <a:t>At </a:t>
            </a:r>
            <a:r>
              <a:rPr lang="en-US" sz="2000" dirty="0"/>
              <a:t>minimum, this database could be a searchable excel </a:t>
            </a:r>
            <a:r>
              <a:rPr lang="en-US" sz="2000" dirty="0" smtClean="0"/>
              <a:t>spreadsheet.</a:t>
            </a:r>
          </a:p>
          <a:p>
            <a:pPr marL="914400" lvl="2" indent="0">
              <a:buNone/>
            </a:pPr>
            <a:r>
              <a:rPr lang="en-US" sz="2000" dirty="0" smtClean="0"/>
              <a:t>Key </a:t>
            </a:r>
            <a:r>
              <a:rPr lang="en-US" sz="2000" dirty="0"/>
              <a:t>question: How can we </a:t>
            </a:r>
            <a:r>
              <a:rPr lang="en-US" sz="2000" i="1" dirty="0"/>
              <a:t>institutionalize </a:t>
            </a:r>
            <a:r>
              <a:rPr lang="en-US" sz="2000" dirty="0"/>
              <a:t>a comprehensive map? Who can be an ongoing coordinator of these efforts? Or, coordinator</a:t>
            </a:r>
            <a:r>
              <a:rPr lang="en-US" sz="2000" b="1" dirty="0"/>
              <a:t>s</a:t>
            </a:r>
            <a:r>
              <a:rPr lang="en-US" sz="2000" dirty="0"/>
              <a:t>?   </a:t>
            </a:r>
            <a:r>
              <a:rPr lang="en-US" sz="2000" dirty="0" smtClean="0"/>
              <a:t>MAPs exist with some coordination among, COGs, Food Bank and End Hunger Durham  </a:t>
            </a:r>
            <a:endParaRPr lang="en-US" sz="2000" dirty="0"/>
          </a:p>
          <a:p>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1328" y="5849110"/>
            <a:ext cx="2633477" cy="1008890"/>
          </a:xfrm>
          <a:prstGeom prst="rect">
            <a:avLst/>
          </a:prstGeom>
        </p:spPr>
      </p:pic>
      <p:sp>
        <p:nvSpPr>
          <p:cNvPr id="5" name="Rectangle 4"/>
          <p:cNvSpPr/>
          <p:nvPr/>
        </p:nvSpPr>
        <p:spPr>
          <a:xfrm>
            <a:off x="135467" y="903070"/>
            <a:ext cx="11959338" cy="369332"/>
          </a:xfrm>
          <a:prstGeom prst="rect">
            <a:avLst/>
          </a:prstGeom>
        </p:spPr>
        <p:txBody>
          <a:bodyPr wrap="square">
            <a:spAutoFit/>
          </a:bodyPr>
          <a:lstStyle/>
          <a:p>
            <a:r>
              <a:rPr lang="en-US" dirty="0"/>
              <a:t>https://dukeuniv.maps.arcgis.com/apps/mapviewer/index.html?webmap=73bfd9896f304ee78a4e955c78f8cb41</a:t>
            </a:r>
          </a:p>
        </p:txBody>
      </p:sp>
      <p:sp>
        <p:nvSpPr>
          <p:cNvPr id="7" name="Slide Number Placeholder 6"/>
          <p:cNvSpPr>
            <a:spLocks noGrp="1"/>
          </p:cNvSpPr>
          <p:nvPr>
            <p:ph type="sldNum" sz="quarter" idx="12"/>
          </p:nvPr>
        </p:nvSpPr>
        <p:spPr/>
        <p:txBody>
          <a:bodyPr/>
          <a:lstStyle/>
          <a:p>
            <a:fld id="{ABBE233C-100E-453E-92E2-BFE7C845B3C7}" type="slidenum">
              <a:rPr lang="en-US" smtClean="0"/>
              <a:t>5</a:t>
            </a:fld>
            <a:endParaRPr lang="en-US"/>
          </a:p>
        </p:txBody>
      </p:sp>
    </p:spTree>
    <p:extLst>
      <p:ext uri="{BB962C8B-B14F-4D97-AF65-F5344CB8AC3E}">
        <p14:creationId xmlns:p14="http://schemas.microsoft.com/office/powerpoint/2010/main" val="365270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75734"/>
            <a:ext cx="8596668" cy="897466"/>
          </a:xfrm>
        </p:spPr>
        <p:txBody>
          <a:bodyPr/>
          <a:lstStyle/>
          <a:p>
            <a:pPr algn="ctr"/>
            <a:r>
              <a:rPr lang="en-US" b="1" u="sng" dirty="0" smtClean="0">
                <a:solidFill>
                  <a:srgbClr val="FF0000"/>
                </a:solidFill>
              </a:rPr>
              <a:t>Distance</a:t>
            </a:r>
            <a:r>
              <a:rPr lang="en-US" b="1" dirty="0" smtClean="0">
                <a:solidFill>
                  <a:srgbClr val="FF0000"/>
                </a:solidFill>
              </a:rPr>
              <a:t> to F/V and Protein</a:t>
            </a:r>
            <a:endParaRPr lang="en-US" b="1" dirty="0">
              <a:solidFill>
                <a:srgbClr val="FF0000"/>
              </a:solidFill>
            </a:endParaRPr>
          </a:p>
        </p:txBody>
      </p:sp>
      <p:sp>
        <p:nvSpPr>
          <p:cNvPr id="3" name="Content Placeholder 2"/>
          <p:cNvSpPr>
            <a:spLocks noGrp="1"/>
          </p:cNvSpPr>
          <p:nvPr>
            <p:ph idx="1"/>
          </p:nvPr>
        </p:nvSpPr>
        <p:spPr>
          <a:xfrm>
            <a:off x="677333" y="2160589"/>
            <a:ext cx="9592733" cy="3880773"/>
          </a:xfrm>
        </p:spPr>
        <p:txBody>
          <a:bodyPr>
            <a:normAutofit/>
          </a:bodyPr>
          <a:lstStyle/>
          <a:p>
            <a:r>
              <a:rPr lang="en-US" sz="2800" dirty="0" smtClean="0"/>
              <a:t>15 Minute </a:t>
            </a:r>
            <a:r>
              <a:rPr lang="en-US" sz="2800" dirty="0"/>
              <a:t>City - https://www.15minutecity.com/about</a:t>
            </a:r>
            <a:endParaRPr lang="en-US" sz="2800" dirty="0" smtClean="0"/>
          </a:p>
          <a:p>
            <a:endParaRPr lang="en-US" sz="2800" dirty="0"/>
          </a:p>
          <a:p>
            <a:pPr lvl="1"/>
            <a:r>
              <a:rPr lang="en-US" sz="2800" dirty="0" smtClean="0"/>
              <a:t>Creating an environment whereby a person can acquire F/V and Protein within 15 minutes of the their house – driving (rural)  or walking (urban). </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1328" y="5849110"/>
            <a:ext cx="2633477" cy="1008890"/>
          </a:xfrm>
          <a:prstGeom prst="rect">
            <a:avLst/>
          </a:prstGeom>
        </p:spPr>
      </p:pic>
      <p:sp>
        <p:nvSpPr>
          <p:cNvPr id="5" name="Slide Number Placeholder 4"/>
          <p:cNvSpPr>
            <a:spLocks noGrp="1"/>
          </p:cNvSpPr>
          <p:nvPr>
            <p:ph type="sldNum" sz="quarter" idx="12"/>
          </p:nvPr>
        </p:nvSpPr>
        <p:spPr/>
        <p:txBody>
          <a:bodyPr/>
          <a:lstStyle/>
          <a:p>
            <a:fld id="{ABBE233C-100E-453E-92E2-BFE7C845B3C7}" type="slidenum">
              <a:rPr lang="en-US" smtClean="0"/>
              <a:t>6</a:t>
            </a:fld>
            <a:endParaRPr lang="en-US"/>
          </a:p>
        </p:txBody>
      </p:sp>
    </p:spTree>
    <p:extLst>
      <p:ext uri="{BB962C8B-B14F-4D97-AF65-F5344CB8AC3E}">
        <p14:creationId xmlns:p14="http://schemas.microsoft.com/office/powerpoint/2010/main" val="28740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1" y="355601"/>
            <a:ext cx="10371666" cy="838200"/>
          </a:xfrm>
        </p:spPr>
        <p:txBody>
          <a:bodyPr/>
          <a:lstStyle/>
          <a:p>
            <a:pPr algn="ctr"/>
            <a:r>
              <a:rPr lang="en-US" b="1" u="sng" dirty="0" smtClean="0">
                <a:solidFill>
                  <a:srgbClr val="FF0000"/>
                </a:solidFill>
              </a:rPr>
              <a:t>Transportation</a:t>
            </a:r>
            <a:r>
              <a:rPr lang="en-US"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677333" y="1100666"/>
            <a:ext cx="10049933" cy="6163733"/>
          </a:xfrm>
        </p:spPr>
        <p:txBody>
          <a:bodyPr>
            <a:normAutofit fontScale="25000" lnSpcReduction="20000"/>
          </a:bodyPr>
          <a:lstStyle/>
          <a:p>
            <a:endParaRPr lang="en-US" dirty="0" smtClean="0"/>
          </a:p>
          <a:p>
            <a:r>
              <a:rPr lang="en-US" sz="8000" dirty="0" smtClean="0"/>
              <a:t>How do we increase Food Pantries locations or better support organizations that provide services?</a:t>
            </a:r>
          </a:p>
          <a:p>
            <a:pPr lvl="1"/>
            <a:r>
              <a:rPr lang="en-US" sz="7600" dirty="0" smtClean="0"/>
              <a:t>Vance County: </a:t>
            </a:r>
            <a:r>
              <a:rPr lang="en-US" sz="7800" dirty="0"/>
              <a:t>An estimated </a:t>
            </a:r>
            <a:r>
              <a:rPr lang="en-US" sz="7800" b="1" dirty="0"/>
              <a:t>1,258</a:t>
            </a:r>
            <a:r>
              <a:rPr lang="en-US" sz="7800" dirty="0"/>
              <a:t> households (±322) have no vehicle available, or approximately </a:t>
            </a:r>
            <a:r>
              <a:rPr lang="en-US" sz="7800" b="1" dirty="0"/>
              <a:t>7.8%</a:t>
            </a:r>
            <a:r>
              <a:rPr lang="en-US" sz="7800" dirty="0"/>
              <a:t> (±2.0%) of all households</a:t>
            </a:r>
            <a:r>
              <a:rPr lang="en-US" sz="7800" dirty="0" smtClean="0"/>
              <a:t>.</a:t>
            </a:r>
          </a:p>
          <a:p>
            <a:pPr lvl="1"/>
            <a:r>
              <a:rPr lang="en-US" sz="8000" dirty="0" smtClean="0"/>
              <a:t>Granville County: </a:t>
            </a:r>
            <a:r>
              <a:rPr lang="en-US" sz="8000" dirty="0"/>
              <a:t>An estimated </a:t>
            </a:r>
            <a:r>
              <a:rPr lang="en-US" sz="8000" b="1" dirty="0"/>
              <a:t>886</a:t>
            </a:r>
            <a:r>
              <a:rPr lang="en-US" sz="8000" dirty="0"/>
              <a:t> households (±234) have no vehicle available, or approximately </a:t>
            </a:r>
            <a:r>
              <a:rPr lang="en-US" sz="8000" b="1" dirty="0"/>
              <a:t>4.1%</a:t>
            </a:r>
            <a:r>
              <a:rPr lang="en-US" sz="8000" dirty="0"/>
              <a:t> (±1.1%) of all households.</a:t>
            </a:r>
            <a:endParaRPr lang="en-US" sz="8000" dirty="0" smtClean="0"/>
          </a:p>
          <a:p>
            <a:pPr lvl="1"/>
            <a:r>
              <a:rPr lang="en-US" sz="8000" dirty="0" smtClean="0"/>
              <a:t>Person County: </a:t>
            </a:r>
            <a:r>
              <a:rPr lang="en-US" sz="8000" dirty="0"/>
              <a:t>An estimated </a:t>
            </a:r>
            <a:r>
              <a:rPr lang="en-US" sz="8000" b="1" dirty="0"/>
              <a:t>843</a:t>
            </a:r>
            <a:r>
              <a:rPr lang="en-US" sz="8000" dirty="0"/>
              <a:t> households (±300) have no vehicle available, or approximately </a:t>
            </a:r>
            <a:r>
              <a:rPr lang="en-US" sz="8000" b="1" dirty="0"/>
              <a:t>5.2%</a:t>
            </a:r>
            <a:r>
              <a:rPr lang="en-US" sz="8000" dirty="0"/>
              <a:t> (±1.9%) of all households.</a:t>
            </a:r>
            <a:endParaRPr lang="en-US" sz="8000" dirty="0" smtClean="0"/>
          </a:p>
          <a:p>
            <a:pPr lvl="1"/>
            <a:r>
              <a:rPr lang="en-US" sz="8000" dirty="0" smtClean="0"/>
              <a:t>Warren County: </a:t>
            </a:r>
            <a:r>
              <a:rPr lang="en-US" sz="8000" dirty="0"/>
              <a:t>An estimated </a:t>
            </a:r>
            <a:r>
              <a:rPr lang="en-US" sz="8000" b="1" dirty="0"/>
              <a:t>796</a:t>
            </a:r>
            <a:r>
              <a:rPr lang="en-US" sz="8000" dirty="0"/>
              <a:t> households (±199) have no vehicle available, or approximately </a:t>
            </a:r>
            <a:r>
              <a:rPr lang="en-US" sz="8000" b="1" dirty="0"/>
              <a:t>10.4%</a:t>
            </a:r>
            <a:r>
              <a:rPr lang="en-US" sz="8000" dirty="0"/>
              <a:t> (±2.6%) of all households</a:t>
            </a:r>
            <a:r>
              <a:rPr lang="en-US" sz="8000" dirty="0" smtClean="0"/>
              <a:t>.</a:t>
            </a:r>
          </a:p>
          <a:p>
            <a:pPr lvl="1"/>
            <a:r>
              <a:rPr lang="en-US" sz="8000" dirty="0" smtClean="0"/>
              <a:t>Franklin: </a:t>
            </a:r>
            <a:r>
              <a:rPr lang="en-US" sz="8000" dirty="0"/>
              <a:t>An estimated </a:t>
            </a:r>
            <a:r>
              <a:rPr lang="en-US" sz="8000" b="1" dirty="0"/>
              <a:t>848</a:t>
            </a:r>
            <a:r>
              <a:rPr lang="en-US" sz="8000" dirty="0"/>
              <a:t> households (±233) have no vehicle available, or approximately </a:t>
            </a:r>
            <a:r>
              <a:rPr lang="en-US" sz="8000" b="1" dirty="0"/>
              <a:t>3.2%</a:t>
            </a:r>
            <a:r>
              <a:rPr lang="en-US" sz="8000" dirty="0"/>
              <a:t> (±0.9%) of all households.</a:t>
            </a:r>
            <a:endParaRPr lang="en-US" sz="7800" dirty="0"/>
          </a:p>
          <a:p>
            <a:endParaRPr lang="en-US" sz="8000" dirty="0" smtClean="0"/>
          </a:p>
          <a:p>
            <a:r>
              <a:rPr lang="en-US" sz="8000" dirty="0" smtClean="0"/>
              <a:t>How </a:t>
            </a:r>
            <a:r>
              <a:rPr lang="en-US" sz="8000" dirty="0"/>
              <a:t>do we </a:t>
            </a:r>
            <a:r>
              <a:rPr lang="en-US" sz="8000" dirty="0" smtClean="0"/>
              <a:t>increase home grocery delivery programs such as Root Cause in Durham, Working Landscape Full Fridge, and capacity </a:t>
            </a:r>
            <a:r>
              <a:rPr lang="en-US" sz="8000" dirty="0"/>
              <a:t>of Meals on Wheels to deliver food boxes?</a:t>
            </a:r>
          </a:p>
          <a:p>
            <a:pPr marL="0" indent="0">
              <a:buNone/>
            </a:pPr>
            <a:endParaRPr lang="en-US" sz="8000" dirty="0" smtClean="0"/>
          </a:p>
          <a:p>
            <a:pPr marL="457200" lvl="1" indent="0">
              <a:buNone/>
            </a:pPr>
            <a:endParaRPr lang="en-US" sz="8000" dirty="0"/>
          </a:p>
          <a:p>
            <a:pPr marL="457200" lvl="1" indent="0">
              <a:buNone/>
            </a:pPr>
            <a:endParaRPr lang="en-US" sz="2200" dirty="0"/>
          </a:p>
          <a:p>
            <a:pPr marL="0" indent="0">
              <a:buNone/>
            </a:pPr>
            <a:endParaRPr lang="en-US" sz="2200" dirty="0" smtClean="0"/>
          </a:p>
          <a:p>
            <a:pPr marL="0" indent="0">
              <a:buNone/>
            </a:pPr>
            <a:endParaRPr lang="en-US" dirty="0"/>
          </a:p>
          <a:p>
            <a:pPr marL="0" indent="0">
              <a:buNone/>
            </a:pPr>
            <a:r>
              <a:rPr lang="en-US" dirty="0"/>
              <a:t>	</a:t>
            </a:r>
            <a:endParaRPr lang="en-US" dirty="0" smtClean="0"/>
          </a:p>
          <a:p>
            <a:pPr marL="0" indent="0">
              <a:buNone/>
            </a:pPr>
            <a:r>
              <a:rPr lang="en-US" dirty="0"/>
              <a:t>	</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61328" y="5849110"/>
            <a:ext cx="2633477" cy="1008890"/>
          </a:xfrm>
          <a:prstGeom prst="rect">
            <a:avLst/>
          </a:prstGeom>
        </p:spPr>
      </p:pic>
    </p:spTree>
    <p:extLst>
      <p:ext uri="{BB962C8B-B14F-4D97-AF65-F5344CB8AC3E}">
        <p14:creationId xmlns:p14="http://schemas.microsoft.com/office/powerpoint/2010/main" val="1301046575"/>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DUKE OPTION B 10x8 INSIDE PAGE">
  <a:themeElements>
    <a:clrScheme name="New darker Duke colors with teal">
      <a:dk1>
        <a:srgbClr val="00539B"/>
      </a:dk1>
      <a:lt1>
        <a:srgbClr val="FFFDFC"/>
      </a:lt1>
      <a:dk2>
        <a:srgbClr val="414041"/>
      </a:dk2>
      <a:lt2>
        <a:srgbClr val="FFFFFE"/>
      </a:lt2>
      <a:accent1>
        <a:srgbClr val="00A09F"/>
      </a:accent1>
      <a:accent2>
        <a:srgbClr val="B03C33"/>
      </a:accent2>
      <a:accent3>
        <a:srgbClr val="5E802C"/>
      </a:accent3>
      <a:accent4>
        <a:srgbClr val="EEBD60"/>
      </a:accent4>
      <a:accent5>
        <a:srgbClr val="407E99"/>
      </a:accent5>
      <a:accent6>
        <a:srgbClr val="E0750B"/>
      </a:accent6>
      <a:hlink>
        <a:srgbClr val="0000FF"/>
      </a:hlink>
      <a:folHlink>
        <a:srgbClr val="64518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212</TotalTime>
  <Words>636</Words>
  <Application>Microsoft Office PowerPoint</Application>
  <PresentationFormat>Widescreen</PresentationFormat>
  <Paragraphs>65</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Trebuchet MS</vt:lpstr>
      <vt:lpstr>Wingdings 3</vt:lpstr>
      <vt:lpstr>Facet</vt:lpstr>
      <vt:lpstr>DUKE OPTION B 10x8 INSIDE PAGE</vt:lpstr>
      <vt:lpstr>Access to Charitable (&amp;Nutritional) Public Food Services</vt:lpstr>
      <vt:lpstr>Awareness of Charitable &amp; Public Food Resources</vt:lpstr>
      <vt:lpstr>Availability of Fruits, Vegetables and Proteins </vt:lpstr>
      <vt:lpstr>Navigation of Resources</vt:lpstr>
      <vt:lpstr>Navigation - MAP</vt:lpstr>
      <vt:lpstr>Distance to F/V and Protein</vt:lpstr>
      <vt:lpstr>Transportation </vt:lpstr>
    </vt:vector>
  </TitlesOfParts>
  <Company>Duke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Charitable (Nutritional) Food Access</dc:title>
  <dc:creator>Fred Johnson</dc:creator>
  <cp:lastModifiedBy>Logan Cason</cp:lastModifiedBy>
  <cp:revision>28</cp:revision>
  <cp:lastPrinted>2023-12-19T15:10:53Z</cp:lastPrinted>
  <dcterms:created xsi:type="dcterms:W3CDTF">2023-12-13T13:41:43Z</dcterms:created>
  <dcterms:modified xsi:type="dcterms:W3CDTF">2024-01-09T20:31:14Z</dcterms:modified>
</cp:coreProperties>
</file>